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2" r:id="rId3"/>
    <p:sldId id="264" r:id="rId4"/>
    <p:sldId id="265" r:id="rId5"/>
    <p:sldId id="266" r:id="rId6"/>
    <p:sldId id="267" r:id="rId7"/>
    <p:sldId id="268" r:id="rId8"/>
    <p:sldId id="269" r:id="rId9"/>
    <p:sldId id="270" r:id="rId10"/>
    <p:sldId id="271" r:id="rId11"/>
    <p:sldId id="272" r:id="rId12"/>
    <p:sldId id="273" r:id="rId13"/>
    <p:sldId id="274" r:id="rId14"/>
    <p:sldId id="275" r:id="rId1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660"/>
  </p:normalViewPr>
  <p:slideViewPr>
    <p:cSldViewPr>
      <p:cViewPr>
        <p:scale>
          <a:sx n="90" d="100"/>
          <a:sy n="90" d="100"/>
        </p:scale>
        <p:origin x="-732" y="21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Frequency Response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Chapter 14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40751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43" t="12308" r="2043" b="23653"/>
          <a:stretch/>
        </p:blipFill>
        <p:spPr bwMode="auto">
          <a:xfrm>
            <a:off x="9099" y="533400"/>
            <a:ext cx="9134901" cy="46845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1634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60" t="12116" r="12531" b="11346"/>
          <a:stretch/>
        </p:blipFill>
        <p:spPr bwMode="auto">
          <a:xfrm>
            <a:off x="44355" y="228599"/>
            <a:ext cx="9023445" cy="61919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330832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57" t="12692" r="15773" b="12116"/>
          <a:stretch/>
        </p:blipFill>
        <p:spPr bwMode="auto">
          <a:xfrm>
            <a:off x="0" y="228600"/>
            <a:ext cx="8964707" cy="60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206108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38" t="32116" r="26586" b="11346"/>
          <a:stretch/>
        </p:blipFill>
        <p:spPr bwMode="auto">
          <a:xfrm>
            <a:off x="228600" y="1600200"/>
            <a:ext cx="7765145" cy="533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458" t="32229" r="22098" b="46129"/>
          <a:stretch/>
        </p:blipFill>
        <p:spPr bwMode="auto">
          <a:xfrm>
            <a:off x="1905000" y="0"/>
            <a:ext cx="4529050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51995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63" t="17308" r="11774" b="11346"/>
          <a:stretch/>
        </p:blipFill>
        <p:spPr bwMode="auto">
          <a:xfrm>
            <a:off x="76200" y="22174"/>
            <a:ext cx="8991600" cy="68358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140275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34" t="36539" r="24207" b="54615"/>
          <a:stretch/>
        </p:blipFill>
        <p:spPr bwMode="auto">
          <a:xfrm>
            <a:off x="17061" y="1147133"/>
            <a:ext cx="8534400" cy="1115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838200" y="457200"/>
            <a:ext cx="4338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 standard transfer function representation </a:t>
            </a:r>
            <a:endParaRPr lang="en-US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75" t="39133" r="19415" b="44636"/>
          <a:stretch/>
        </p:blipFill>
        <p:spPr bwMode="auto">
          <a:xfrm>
            <a:off x="0" y="2266971"/>
            <a:ext cx="7560570" cy="16192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3200400" y="4135103"/>
                <a:ext cx="5913885" cy="369332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r>
                  <a:rPr lang="en-US" dirty="0" smtClean="0"/>
                  <a:t>The origin is where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  <a:ea typeface="Cambria Math"/>
                      </a:rPr>
                      <m:t>𝜔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 </m:t>
                    </m:r>
                  </m:oMath>
                </a14:m>
                <a:r>
                  <a:rPr lang="en-US" dirty="0" smtClean="0"/>
                  <a:t>=1 or log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/>
                        <a:ea typeface="Cambria Math"/>
                      </a:rPr>
                      <m:t>𝜔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=</m:t>
                    </m:r>
                  </m:oMath>
                </a14:m>
                <a:r>
                  <a:rPr lang="en-US" dirty="0" smtClean="0"/>
                  <a:t> 0 and </a:t>
                </a:r>
                <a:r>
                  <a:rPr lang="en-US" dirty="0"/>
                  <a:t>the gain is </a:t>
                </a:r>
                <a:r>
                  <a:rPr lang="en-US" dirty="0" smtClean="0"/>
                  <a:t>zero.</a:t>
                </a:r>
                <a:endParaRPr lang="en-US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0400" y="4135103"/>
                <a:ext cx="5913885" cy="369332"/>
              </a:xfrm>
              <a:prstGeom prst="rect">
                <a:avLst/>
              </a:prstGeom>
              <a:blipFill rotWithShape="1">
                <a:blip r:embed="rId4"/>
                <a:stretch>
                  <a:fillRect l="-616" t="-4615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50294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06" t="38269" r="21937" b="45962"/>
          <a:stretch/>
        </p:blipFill>
        <p:spPr bwMode="auto">
          <a:xfrm>
            <a:off x="304799" y="457200"/>
            <a:ext cx="7825369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82" t="28125" r="19991" b="32885"/>
          <a:stretch/>
        </p:blipFill>
        <p:spPr bwMode="auto">
          <a:xfrm>
            <a:off x="457199" y="2209800"/>
            <a:ext cx="8280335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0" y="5569213"/>
                <a:ext cx="8991600" cy="707886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r>
                  <a:rPr lang="en-US" sz="2000" dirty="0" smtClean="0"/>
                  <a:t>The special case of dc (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/>
                        <a:ea typeface="Cambria Math"/>
                      </a:rPr>
                      <m:t>𝜔</m:t>
                    </m:r>
                    <m:r>
                      <a:rPr lang="en-US" sz="2000" b="0" i="1" smtClean="0">
                        <a:latin typeface="Cambria Math"/>
                        <a:ea typeface="Cambria Math"/>
                      </a:rPr>
                      <m:t>=</m:t>
                    </m:r>
                  </m:oMath>
                </a14:m>
                <a:r>
                  <a:rPr lang="en-US" sz="2000" dirty="0" smtClean="0"/>
                  <a:t>0</a:t>
                </a:r>
                <a:r>
                  <a:rPr lang="en-US" sz="2000" dirty="0"/>
                  <a:t>) </a:t>
                </a:r>
                <a:r>
                  <a:rPr lang="en-US" sz="2000" dirty="0" smtClean="0"/>
                  <a:t>does not </a:t>
                </a:r>
                <a:r>
                  <a:rPr lang="en-US" sz="2000" dirty="0"/>
                  <a:t>appear on Bode plots because </a:t>
                </a:r>
                <a:r>
                  <a:rPr lang="en-US" sz="2000" dirty="0" smtClean="0"/>
                  <a:t>log 0=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/>
                      </a:rPr>
                      <m:t>−</m:t>
                    </m:r>
                    <m:r>
                      <a:rPr lang="en-US" sz="2000" b="0" i="1" smtClean="0">
                        <a:latin typeface="Cambria Math"/>
                        <a:ea typeface="Cambria Math"/>
                      </a:rPr>
                      <m:t>∞</m:t>
                    </m:r>
                  </m:oMath>
                </a14:m>
                <a:r>
                  <a:rPr lang="en-US" sz="2000" dirty="0" smtClean="0"/>
                  <a:t> </a:t>
                </a:r>
                <a:r>
                  <a:rPr lang="en-US" sz="2000" dirty="0"/>
                  <a:t>, implying that zero </a:t>
                </a:r>
                <a:r>
                  <a:rPr lang="en-US" sz="2000" dirty="0" smtClean="0"/>
                  <a:t>frequency is </a:t>
                </a:r>
                <a:r>
                  <a:rPr lang="en-US" sz="2000" dirty="0"/>
                  <a:t>infinitely far to the left of the origin </a:t>
                </a:r>
                <a:r>
                  <a:rPr lang="en-US" sz="2000" dirty="0" smtClean="0"/>
                  <a:t>of Bode </a:t>
                </a:r>
                <a:r>
                  <a:rPr lang="en-US" sz="2000" dirty="0"/>
                  <a:t>plots</a:t>
                </a:r>
                <a:r>
                  <a:rPr lang="en-US" sz="2000" dirty="0" smtClean="0"/>
                  <a:t>.</a:t>
                </a:r>
                <a:endParaRPr lang="en-US" sz="2000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569213"/>
                <a:ext cx="8991600" cy="707886"/>
              </a:xfrm>
              <a:prstGeom prst="rect">
                <a:avLst/>
              </a:prstGeom>
              <a:blipFill rotWithShape="1">
                <a:blip r:embed="rId4"/>
                <a:stretch>
                  <a:fillRect l="-541" t="-2500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245640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562" t="35028" r="10875" b="36427"/>
          <a:stretch/>
        </p:blipFill>
        <p:spPr bwMode="auto">
          <a:xfrm>
            <a:off x="381000" y="245657"/>
            <a:ext cx="8305800" cy="29912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531" t="20663" r="13183" b="52658"/>
          <a:stretch/>
        </p:blipFill>
        <p:spPr bwMode="auto">
          <a:xfrm>
            <a:off x="391236" y="3438098"/>
            <a:ext cx="4244548" cy="27341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797" t="45662" r="13707" b="27285"/>
          <a:stretch/>
        </p:blipFill>
        <p:spPr bwMode="auto">
          <a:xfrm>
            <a:off x="4794345" y="3438099"/>
            <a:ext cx="4044855" cy="26183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251334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37" t="20336" r="31560" b="21540"/>
          <a:stretch/>
        </p:blipFill>
        <p:spPr bwMode="auto">
          <a:xfrm>
            <a:off x="0" y="0"/>
            <a:ext cx="9190302" cy="662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837459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64" t="50000" r="46481" b="22948"/>
          <a:stretch/>
        </p:blipFill>
        <p:spPr bwMode="auto">
          <a:xfrm>
            <a:off x="762000" y="1219200"/>
            <a:ext cx="7010400" cy="37339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516127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9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195" t="39879" r="24197" b="30271"/>
          <a:stretch/>
        </p:blipFill>
        <p:spPr bwMode="auto">
          <a:xfrm>
            <a:off x="2133600" y="4272876"/>
            <a:ext cx="5638800" cy="25851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11" t="25776" r="31884" b="31731"/>
          <a:stretch/>
        </p:blipFill>
        <p:spPr bwMode="auto">
          <a:xfrm>
            <a:off x="152400" y="76200"/>
            <a:ext cx="8370874" cy="45447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52465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71" t="50577" r="26802" b="27500"/>
          <a:stretch/>
        </p:blipFill>
        <p:spPr bwMode="auto">
          <a:xfrm>
            <a:off x="49464" y="76200"/>
            <a:ext cx="8180136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12" t="34375" r="23147" b="21411"/>
          <a:stretch/>
        </p:blipFill>
        <p:spPr bwMode="auto">
          <a:xfrm>
            <a:off x="609599" y="2514600"/>
            <a:ext cx="7642629" cy="434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56850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97" t="38846" r="43453" b="25961"/>
          <a:stretch/>
        </p:blipFill>
        <p:spPr bwMode="auto">
          <a:xfrm>
            <a:off x="10551" y="-76200"/>
            <a:ext cx="6275881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916" t="42864" r="7624" b="26726"/>
          <a:stretch/>
        </p:blipFill>
        <p:spPr bwMode="auto">
          <a:xfrm>
            <a:off x="304800" y="3505200"/>
            <a:ext cx="6114234" cy="312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60" t="24020" r="14861" b="64226"/>
          <a:stretch/>
        </p:blipFill>
        <p:spPr bwMode="auto">
          <a:xfrm>
            <a:off x="4267200" y="3276600"/>
            <a:ext cx="47752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95667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251</TotalTime>
  <Words>66</Words>
  <Application>Microsoft Office PowerPoint</Application>
  <PresentationFormat>On-screen Show (4:3)</PresentationFormat>
  <Paragraphs>5</Paragraphs>
  <Slides>14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Office Theme</vt:lpstr>
      <vt:lpstr>Frequency Response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Frequency Response </dc:title>
  <dc:creator>Habib</dc:creator>
  <cp:lastModifiedBy>Windows User</cp:lastModifiedBy>
  <cp:revision>13</cp:revision>
  <dcterms:created xsi:type="dcterms:W3CDTF">2006-08-16T00:00:00Z</dcterms:created>
  <dcterms:modified xsi:type="dcterms:W3CDTF">2020-12-12T07:29:08Z</dcterms:modified>
</cp:coreProperties>
</file>